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6"/>
  </p:notesMasterIdLst>
  <p:sldIdLst>
    <p:sldId id="256" r:id="rId5"/>
  </p:sldIdLst>
  <p:sldSz cx="9144000" cy="5715000" type="screen16x1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Helvetica Neue" panose="02000503000000020004" pitchFamily="2" charset="0"/>
      <p:regular r:id="rId11"/>
      <p:bold r:id="rId12"/>
      <p:italic r:id="rId13"/>
      <p:boldItalic r:id="rId14"/>
    </p:embeddedFont>
    <p:embeddedFont>
      <p:font typeface="Oswald" pitchFamily="2" charset="77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>
          <p15:clr>
            <a:srgbClr val="A4A3A4"/>
          </p15:clr>
        </p15:guide>
        <p15:guide id="2" orient="horz" pos="1800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xmlns="" r:id="rId17" roundtripDataSignature="AMtx7miwEG/kEm6npG41VXbcaCzQf5RFZ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rakhar Rathi" initials="" lastIdx="3" clrIdx="0"/>
  <p:cmAuthor id="1" name="Amit Sasson" initials="" lastIdx="2" clrIdx="1"/>
  <p:cmAuthor id="2" name="Doschmund Jeyaraj-Kwiatkowski" initials="DJK" lastIdx="1" clrIdx="2">
    <p:extLst>
      <p:ext uri="{19B8F6BF-5375-455C-9EA6-DF929625EA0E}">
        <p15:presenceInfo xmlns:p15="http://schemas.microsoft.com/office/powerpoint/2012/main" userId="S::u2072341@live.warwick.ac.uk::d4e50444-422c-4bde-a622-8b9667e9efb0" providerId="AD"/>
      </p:ext>
    </p:extLst>
  </p:cmAuthor>
  <p:cmAuthor id="3" name="collins.geek" initials="co" lastIdx="10" clrIdx="3">
    <p:extLst>
      <p:ext uri="{19B8F6BF-5375-455C-9EA6-DF929625EA0E}">
        <p15:presenceInfo xmlns:p15="http://schemas.microsoft.com/office/powerpoint/2012/main" userId="S::collins.geek_gmail.com#ext#@livewarwickac.onmicrosoft.com::08db06fc-18b0-4a00-b8d4-3fd062f3f7d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B04A40-D860-4A81-9190-A9E2BFE0286F}" v="10" dt="2021-08-20T14:03:00.285"/>
    <p1510:client id="{65D2558B-722E-4031-A2EF-291C1ED9EBCA}" v="13" dt="2021-08-20T13:10:11.279"/>
    <p1510:client id="{83C72107-9975-4F30-93B2-81087804466C}" v="1" dt="2021-08-20T10:00:06.426"/>
    <p1510:client id="{8461A1D4-294C-460B-A85A-1A32CA861BC2}" v="219" dt="2021-08-20T14:22:49.177"/>
    <p1510:client id="{92C7756F-EB8F-964C-A740-4F4E249E6CDD}" v="2" dt="2021-08-20T10:36:47.741"/>
    <p1510:client id="{9A708C52-7D35-4099-B14D-698146D44BBB}" v="12" dt="2021-08-20T13:01:08.592"/>
    <p1510:client id="{B7F41A9E-86A6-4640-8C78-63D735BFC531}" v="71" dt="2021-08-20T14:03:34.170"/>
    <p1510:client id="{C208D4CF-1462-4E17-B385-252F9DE5F81E}" v="3" dt="2021-08-20T13:03:12.459"/>
    <p1510:client id="{D604C3F9-4662-4A5F-9D13-4834BFF8939D}" v="58" dt="2021-08-20T12:54:51.2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8"/>
    <p:restoredTop sz="94720"/>
  </p:normalViewPr>
  <p:slideViewPr>
    <p:cSldViewPr snapToGrid="0">
      <p:cViewPr varScale="1">
        <p:scale>
          <a:sx n="126" d="100"/>
          <a:sy n="126" d="100"/>
        </p:scale>
        <p:origin x="1280" y="296"/>
      </p:cViewPr>
      <p:guideLst>
        <p:guide/>
        <p:guide orient="horz" pos="18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customschemas.google.com/relationships/presentationmetadata" Target="metadata"/><Relationship Id="rId2" Type="http://schemas.openxmlformats.org/officeDocument/2006/relationships/customXml" Target="../customXml/item2.xml"/><Relationship Id="rId16" Type="http://schemas.openxmlformats.org/officeDocument/2006/relationships/font" Target="fonts/font10.fntdata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1.xml"/><Relationship Id="rId15" Type="http://schemas.openxmlformats.org/officeDocument/2006/relationships/font" Target="fonts/font9.fntdata"/><Relationship Id="rId23" Type="http://schemas.microsoft.com/office/2015/10/relationships/revisionInfo" Target="revisionInfo.xml"/><Relationship Id="rId10" Type="http://schemas.openxmlformats.org/officeDocument/2006/relationships/font" Target="fonts/font4.fntdata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685528" y="685800"/>
            <a:ext cx="5487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e9df7ae14b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ge9df7ae14b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mplate 1">
  <p:cSld name="Template 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1943158" y="30470"/>
            <a:ext cx="5258100" cy="4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500" tIns="22500" rIns="22500" bIns="225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"/>
              <a:buFont typeface="Helvetica Neue"/>
              <a:buNone/>
              <a:defRPr sz="17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  <a:defRPr sz="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  <a:defRPr sz="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  <a:defRPr sz="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  <a:defRPr sz="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  <a:defRPr sz="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  <a:defRPr sz="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  <a:defRPr sz="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  <a:defRPr sz="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0" y="450094"/>
            <a:ext cx="91425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500" tIns="22500" rIns="22500" bIns="225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sz="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sz="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sz="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sz="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sz="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sz="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sz="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/>
          <p:nvPr/>
        </p:nvSpPr>
        <p:spPr>
          <a:xfrm>
            <a:off x="0" y="0"/>
            <a:ext cx="9144300" cy="879000"/>
          </a:xfrm>
          <a:prstGeom prst="rect">
            <a:avLst/>
          </a:prstGeom>
          <a:solidFill>
            <a:srgbClr val="34495E"/>
          </a:solidFill>
          <a:ln>
            <a:noFill/>
          </a:ln>
          <a:effectLst>
            <a:outerShdw blurRad="254000" dist="63500" dir="5400000" rotWithShape="0">
              <a:srgbClr val="000000">
                <a:alpha val="23137"/>
              </a:srgbClr>
            </a:outerShdw>
          </a:effectLst>
        </p:spPr>
        <p:txBody>
          <a:bodyPr spcFirstLastPara="1" wrap="square" lIns="19925" tIns="9975" rIns="19925" bIns="99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" name="Google Shape;7;p3"/>
          <p:cNvSpPr/>
          <p:nvPr/>
        </p:nvSpPr>
        <p:spPr>
          <a:xfrm>
            <a:off x="0" y="5586112"/>
            <a:ext cx="9144300" cy="143100"/>
          </a:xfrm>
          <a:prstGeom prst="rect">
            <a:avLst/>
          </a:prstGeom>
          <a:solidFill>
            <a:srgbClr val="34495E"/>
          </a:solidFill>
          <a:ln>
            <a:noFill/>
          </a:ln>
          <a:effectLst>
            <a:outerShdw blurRad="254000" dist="63500" dir="16200000" algn="tl" rotWithShape="0">
              <a:srgbClr val="000000">
                <a:alpha val="23137"/>
              </a:srgbClr>
            </a:outerShdw>
          </a:effectLst>
        </p:spPr>
        <p:txBody>
          <a:bodyPr spcFirstLastPara="1" wrap="square" lIns="0" tIns="0" rIns="0" bIns="29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Helvetica Neue"/>
              <a:buNone/>
            </a:pPr>
            <a:r>
              <a:rPr lang="en-US" sz="9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 work was done during Cascais Data Science for Social Good Europe Fellowship at Nova School of Business and Economics.</a:t>
            </a:r>
            <a:endParaRPr sz="900" b="0" i="0" u="none" strike="noStrike" cap="non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8" name="Google Shape;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86886" y="384150"/>
            <a:ext cx="226685" cy="4836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;p3"/>
          <p:cNvPicPr preferRelativeResize="0"/>
          <p:nvPr/>
        </p:nvPicPr>
        <p:blipFill rotWithShape="1">
          <a:blip r:embed="rId4">
            <a:alphaModFix/>
          </a:blip>
          <a:srcRect b="41639"/>
          <a:stretch/>
        </p:blipFill>
        <p:spPr>
          <a:xfrm>
            <a:off x="264269" y="220357"/>
            <a:ext cx="1723538" cy="1226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3" descr="Resultado de imagem para the alan turing institute logo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42885" y="381885"/>
            <a:ext cx="170819" cy="74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572135" y="2857442"/>
            <a:ext cx="0" cy="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572135" y="2857442"/>
            <a:ext cx="0" cy="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572135" y="2857442"/>
            <a:ext cx="0" cy="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3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77586" y="342841"/>
            <a:ext cx="157648" cy="124828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18" Type="http://schemas.openxmlformats.org/officeDocument/2006/relationships/image" Target="../media/image21.png"/><Relationship Id="rId26" Type="http://schemas.openxmlformats.org/officeDocument/2006/relationships/image" Target="../media/image29.png"/><Relationship Id="rId3" Type="http://schemas.openxmlformats.org/officeDocument/2006/relationships/image" Target="../media/image6.png"/><Relationship Id="rId21" Type="http://schemas.openxmlformats.org/officeDocument/2006/relationships/image" Target="../media/image24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17" Type="http://schemas.openxmlformats.org/officeDocument/2006/relationships/image" Target="../media/image20.png"/><Relationship Id="rId25" Type="http://schemas.openxmlformats.org/officeDocument/2006/relationships/image" Target="../media/image28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9.png"/><Relationship Id="rId20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24" Type="http://schemas.openxmlformats.org/officeDocument/2006/relationships/image" Target="../media/image27.png"/><Relationship Id="rId5" Type="http://schemas.openxmlformats.org/officeDocument/2006/relationships/image" Target="../media/image8.png"/><Relationship Id="rId15" Type="http://schemas.openxmlformats.org/officeDocument/2006/relationships/image" Target="../media/image18.svg"/><Relationship Id="rId23" Type="http://schemas.openxmlformats.org/officeDocument/2006/relationships/image" Target="../media/image26.png"/><Relationship Id="rId10" Type="http://schemas.openxmlformats.org/officeDocument/2006/relationships/image" Target="../media/image13.png"/><Relationship Id="rId19" Type="http://schemas.openxmlformats.org/officeDocument/2006/relationships/image" Target="../media/image22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Relationship Id="rId22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e9df7ae14b_0_82"/>
          <p:cNvSpPr/>
          <p:nvPr/>
        </p:nvSpPr>
        <p:spPr>
          <a:xfrm>
            <a:off x="-150" y="5503700"/>
            <a:ext cx="9144300" cy="225300"/>
          </a:xfrm>
          <a:prstGeom prst="rect">
            <a:avLst/>
          </a:prstGeom>
          <a:solidFill>
            <a:srgbClr val="34495E"/>
          </a:solidFill>
          <a:ln>
            <a:noFill/>
          </a:ln>
          <a:effectLst>
            <a:outerShdw blurRad="254000" dist="63500" dir="16200000" algn="tl" rotWithShape="0">
              <a:srgbClr val="000000">
                <a:alpha val="23140"/>
              </a:srgbClr>
            </a:outerShdw>
          </a:effectLst>
        </p:spPr>
        <p:txBody>
          <a:bodyPr spcFirstLastPara="1" wrap="square" lIns="26575" tIns="0" rIns="26575" bIns="299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 work was done during the Data Science for Social Good Summer Fellowship at the University of Warwick and LMU</a:t>
            </a:r>
            <a:endParaRPr sz="500"/>
          </a:p>
        </p:txBody>
      </p:sp>
      <p:sp>
        <p:nvSpPr>
          <p:cNvPr id="23" name="Google Shape;23;ge9df7ae14b_0_82"/>
          <p:cNvSpPr txBox="1">
            <a:spLocks noGrp="1"/>
          </p:cNvSpPr>
          <p:nvPr>
            <p:ph type="ctrTitle"/>
          </p:nvPr>
        </p:nvSpPr>
        <p:spPr>
          <a:xfrm>
            <a:off x="2065350" y="272154"/>
            <a:ext cx="5013300" cy="4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500" tIns="22500" rIns="22500" bIns="22500" anchor="ctr" anchorCtr="0">
            <a:noAutofit/>
          </a:bodyPr>
          <a:lstStyle/>
          <a:p>
            <a:pPr>
              <a:spcBef>
                <a:spcPts val="147"/>
              </a:spcBef>
            </a:pPr>
            <a:r>
              <a:rPr lang="en-US" sz="1400" b="1" dirty="0"/>
              <a:t>Mapping the World’s Offline Population</a:t>
            </a:r>
            <a:br>
              <a:rPr lang="en-US" sz="1400" b="1" dirty="0"/>
            </a:br>
            <a:endParaRPr lang="en-US" sz="2400" b="1" dirty="0"/>
          </a:p>
        </p:txBody>
      </p:sp>
      <p:sp>
        <p:nvSpPr>
          <p:cNvPr id="26" name="Google Shape;26;ge9df7ae14b_0_82"/>
          <p:cNvSpPr txBox="1"/>
          <p:nvPr/>
        </p:nvSpPr>
        <p:spPr>
          <a:xfrm>
            <a:off x="476150" y="1249845"/>
            <a:ext cx="2409149" cy="175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500" tIns="22500" rIns="22500" bIns="22500" anchor="t" anchorCtr="0">
            <a:noAutofit/>
          </a:bodyPr>
          <a:lstStyle/>
          <a:p>
            <a:r>
              <a:rPr lang="en-US" sz="900" b="1" dirty="0"/>
              <a:t>Partner</a:t>
            </a:r>
            <a:r>
              <a:rPr lang="en-US" sz="900" dirty="0"/>
              <a:t>: </a:t>
            </a:r>
          </a:p>
          <a:p>
            <a:r>
              <a:rPr lang="en-US" sz="900" dirty="0"/>
              <a:t>The United Nations’ International Telecommunications Union (ITU) </a:t>
            </a:r>
            <a:endParaRPr lang="en-US" sz="900" b="1" dirty="0"/>
          </a:p>
          <a:p>
            <a:pPr marL="0" marR="0" lvl="0" indent="0" algn="l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900" b="1" dirty="0"/>
              <a:t>Objective:</a:t>
            </a:r>
            <a:endParaRPr lang="en-US" sz="900" dirty="0"/>
          </a:p>
          <a:p>
            <a:r>
              <a:rPr lang="en-GB" sz="900" dirty="0"/>
              <a:t>To predict the absolute population without Internet access in the local vicinity of any school in the world – we conducted case studies for Brazil, Thailand and the Philippines</a:t>
            </a:r>
            <a:endParaRPr sz="900" dirty="0"/>
          </a:p>
          <a:p>
            <a:pPr marL="0" marR="0" lvl="1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ge9df7ae14b_0_82"/>
          <p:cNvSpPr txBox="1"/>
          <p:nvPr/>
        </p:nvSpPr>
        <p:spPr>
          <a:xfrm>
            <a:off x="518618" y="2858365"/>
            <a:ext cx="2370162" cy="1318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500" tIns="22500" rIns="22500" bIns="22500" anchor="t" anchorCtr="0">
            <a:no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900" b="1" dirty="0"/>
              <a:t>40% of the global population</a:t>
            </a:r>
            <a:r>
              <a:rPr lang="en-US" sz="900" dirty="0"/>
              <a:t> still has no Internet access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3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900" b="1" dirty="0"/>
              <a:t>Less than 1 in 20 school-age children</a:t>
            </a:r>
            <a:r>
              <a:rPr lang="en-US" sz="900" dirty="0"/>
              <a:t> in low income countries have Internet access </a:t>
            </a:r>
          </a:p>
          <a:p>
            <a:pPr lvl="0"/>
            <a:endParaRPr lang="en-US" sz="3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Internet inaccessibility drives wealth inequality and hinders opportunity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ge9df7ae14b_0_82"/>
          <p:cNvSpPr txBox="1"/>
          <p:nvPr/>
        </p:nvSpPr>
        <p:spPr>
          <a:xfrm>
            <a:off x="136968" y="882998"/>
            <a:ext cx="2838480" cy="316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500" tIns="22500" rIns="22500" bIns="225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b="0" i="0" u="none" strike="noStrike" cap="none" dirty="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Background</a:t>
            </a:r>
            <a:endParaRPr b="0" i="0" u="none" strike="noStrike" cap="none" dirty="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30" name="Google Shape;30;ge9df7ae14b_0_82"/>
          <p:cNvCxnSpPr>
            <a:cxnSpLocks/>
          </p:cNvCxnSpPr>
          <p:nvPr/>
        </p:nvCxnSpPr>
        <p:spPr>
          <a:xfrm>
            <a:off x="133534" y="1157062"/>
            <a:ext cx="2777658" cy="9808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1" name="Google Shape;31;ge9df7ae14b_0_82"/>
          <p:cNvGrpSpPr/>
          <p:nvPr/>
        </p:nvGrpSpPr>
        <p:grpSpPr>
          <a:xfrm>
            <a:off x="3129082" y="894341"/>
            <a:ext cx="2840367" cy="341695"/>
            <a:chOff x="190993" y="5778011"/>
            <a:chExt cx="10065086" cy="1419000"/>
          </a:xfrm>
        </p:grpSpPr>
        <p:sp>
          <p:nvSpPr>
            <p:cNvPr id="32" name="Google Shape;32;ge9df7ae14b_0_82"/>
            <p:cNvSpPr txBox="1"/>
            <p:nvPr/>
          </p:nvSpPr>
          <p:spPr>
            <a:xfrm>
              <a:off x="193225" y="5778011"/>
              <a:ext cx="10058399" cy="14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2500" tIns="22500" rIns="22500" bIns="225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lang="en-US" b="0" i="0" u="none" strike="noStrike" cap="none" dirty="0">
                  <a:solidFill>
                    <a:srgbClr val="000000"/>
                  </a:solidFill>
                  <a:latin typeface="Oswald"/>
                  <a:ea typeface="Oswald"/>
                  <a:cs typeface="Oswald"/>
                  <a:sym typeface="Oswald"/>
                </a:rPr>
                <a:t>Regression Model</a:t>
              </a:r>
              <a:endParaRPr b="0" i="0" u="none" strike="noStrike" cap="none" dirty="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  <p:cxnSp>
          <p:nvCxnSpPr>
            <p:cNvPr id="33" name="Google Shape;33;ge9df7ae14b_0_82"/>
            <p:cNvCxnSpPr>
              <a:cxnSpLocks/>
            </p:cNvCxnSpPr>
            <p:nvPr/>
          </p:nvCxnSpPr>
          <p:spPr>
            <a:xfrm>
              <a:off x="190993" y="6922858"/>
              <a:ext cx="10065086" cy="47193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34" name="Google Shape;34;ge9df7ae14b_0_82"/>
          <p:cNvGrpSpPr/>
          <p:nvPr/>
        </p:nvGrpSpPr>
        <p:grpSpPr>
          <a:xfrm>
            <a:off x="103123" y="3884587"/>
            <a:ext cx="2838480" cy="316806"/>
            <a:chOff x="193217" y="4387425"/>
            <a:chExt cx="10058400" cy="1995000"/>
          </a:xfrm>
        </p:grpSpPr>
        <p:sp>
          <p:nvSpPr>
            <p:cNvPr id="35" name="Google Shape;35;ge9df7ae14b_0_82"/>
            <p:cNvSpPr txBox="1"/>
            <p:nvPr/>
          </p:nvSpPr>
          <p:spPr>
            <a:xfrm>
              <a:off x="193217" y="4387425"/>
              <a:ext cx="10058400" cy="199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2500" tIns="22500" rIns="22500" bIns="225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lang="en-US" dirty="0">
                  <a:latin typeface="Oswald"/>
                  <a:ea typeface="Oswald"/>
                  <a:cs typeface="Oswald"/>
                  <a:sym typeface="Oswald"/>
                </a:rPr>
                <a:t>Data Gathering</a:t>
              </a:r>
              <a:endParaRPr sz="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6" name="Google Shape;36;ge9df7ae14b_0_82"/>
            <p:cNvCxnSpPr/>
            <p:nvPr/>
          </p:nvCxnSpPr>
          <p:spPr>
            <a:xfrm>
              <a:off x="242425" y="6046837"/>
              <a:ext cx="9882600" cy="192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8" name="Google Shape;38;ge9df7ae14b_0_82"/>
          <p:cNvSpPr txBox="1"/>
          <p:nvPr/>
        </p:nvSpPr>
        <p:spPr>
          <a:xfrm>
            <a:off x="103123" y="2488033"/>
            <a:ext cx="2838480" cy="316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500" tIns="22500" rIns="22500" bIns="225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b="0" i="0" u="none" strike="noStrike" cap="none" dirty="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Problem</a:t>
            </a:r>
            <a:endParaRPr sz="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" name="Google Shape;39;ge9df7ae14b_0_82"/>
          <p:cNvCxnSpPr>
            <a:cxnSpLocks/>
          </p:cNvCxnSpPr>
          <p:nvPr/>
        </p:nvCxnSpPr>
        <p:spPr>
          <a:xfrm>
            <a:off x="108960" y="2750854"/>
            <a:ext cx="2788869" cy="4287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0" name="Google Shape;40;ge9df7ae14b_0_82"/>
          <p:cNvGrpSpPr/>
          <p:nvPr/>
        </p:nvGrpSpPr>
        <p:grpSpPr>
          <a:xfrm>
            <a:off x="3043052" y="2747683"/>
            <a:ext cx="2942929" cy="378519"/>
            <a:chOff x="242411" y="7311398"/>
            <a:chExt cx="10124671" cy="2151900"/>
          </a:xfrm>
        </p:grpSpPr>
        <p:sp>
          <p:nvSpPr>
            <p:cNvPr id="41" name="Google Shape;41;ge9df7ae14b_0_82"/>
            <p:cNvSpPr txBox="1"/>
            <p:nvPr/>
          </p:nvSpPr>
          <p:spPr>
            <a:xfrm>
              <a:off x="242411" y="7311398"/>
              <a:ext cx="10058400" cy="215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2500" tIns="22500" rIns="22500" bIns="225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lang="en-US" dirty="0">
                  <a:latin typeface="Oswald"/>
                  <a:ea typeface="Oswald"/>
                  <a:cs typeface="Oswald"/>
                  <a:sym typeface="Oswald"/>
                </a:rPr>
                <a:t>Results</a:t>
              </a:r>
              <a:endParaRPr b="0" i="0" u="none" strike="noStrike" cap="none" dirty="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  <p:cxnSp>
          <p:nvCxnSpPr>
            <p:cNvPr id="42" name="Google Shape;42;ge9df7ae14b_0_82"/>
            <p:cNvCxnSpPr>
              <a:cxnSpLocks/>
            </p:cNvCxnSpPr>
            <p:nvPr/>
          </p:nvCxnSpPr>
          <p:spPr>
            <a:xfrm flipV="1">
              <a:off x="514796" y="8840938"/>
              <a:ext cx="9852286" cy="61131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9" name="Google Shape;49;ge9df7ae14b_0_82"/>
          <p:cNvGrpSpPr/>
          <p:nvPr/>
        </p:nvGrpSpPr>
        <p:grpSpPr>
          <a:xfrm>
            <a:off x="6167504" y="3511378"/>
            <a:ext cx="2859686" cy="372062"/>
            <a:chOff x="193225" y="5629845"/>
            <a:chExt cx="10474320" cy="1419000"/>
          </a:xfrm>
        </p:grpSpPr>
        <p:sp>
          <p:nvSpPr>
            <p:cNvPr id="50" name="Google Shape;50;ge9df7ae14b_0_82"/>
            <p:cNvSpPr txBox="1"/>
            <p:nvPr/>
          </p:nvSpPr>
          <p:spPr>
            <a:xfrm>
              <a:off x="193225" y="5629845"/>
              <a:ext cx="10058400" cy="14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2500" tIns="22500" rIns="22500" bIns="225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lang="en-US" dirty="0">
                  <a:latin typeface="Oswald"/>
                  <a:ea typeface="Oswald"/>
                  <a:cs typeface="Oswald"/>
                  <a:sym typeface="Oswald"/>
                </a:rPr>
                <a:t>Next Steps</a:t>
              </a:r>
              <a:endParaRPr b="0" i="0" u="none" strike="noStrike" cap="none" dirty="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  <p:cxnSp>
          <p:nvCxnSpPr>
            <p:cNvPr id="51" name="Google Shape;51;ge9df7ae14b_0_82"/>
            <p:cNvCxnSpPr>
              <a:cxnSpLocks/>
            </p:cNvCxnSpPr>
            <p:nvPr/>
          </p:nvCxnSpPr>
          <p:spPr>
            <a:xfrm flipV="1">
              <a:off x="322165" y="6725752"/>
              <a:ext cx="10345380" cy="31762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52" name="Google Shape;52;ge9df7ae14b_0_82"/>
          <p:cNvSpPr/>
          <p:nvPr/>
        </p:nvSpPr>
        <p:spPr>
          <a:xfrm>
            <a:off x="73302" y="190640"/>
            <a:ext cx="2035200" cy="384900"/>
          </a:xfrm>
          <a:prstGeom prst="rect">
            <a:avLst/>
          </a:prstGeom>
          <a:solidFill>
            <a:srgbClr val="34495E"/>
          </a:solidFill>
          <a:ln w="9525" cap="flat" cmpd="sng">
            <a:solidFill>
              <a:srgbClr val="3449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1225" tIns="31225" rIns="31225" bIns="312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endParaRPr sz="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ge9df7ae14b_0_82"/>
          <p:cNvSpPr txBox="1"/>
          <p:nvPr/>
        </p:nvSpPr>
        <p:spPr>
          <a:xfrm>
            <a:off x="3567570" y="3075437"/>
            <a:ext cx="2376073" cy="1125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500" tIns="22500" rIns="22500" bIns="22500" anchor="t" anchorCtr="0">
            <a:noAutofit/>
          </a:bodyPr>
          <a:lstStyle/>
          <a:p>
            <a:endParaRPr lang="en-GB" sz="200" b="1" dirty="0"/>
          </a:p>
          <a:p>
            <a:pPr marL="190500" lvl="4" indent="-171450">
              <a:buSzPts val="900"/>
              <a:buFont typeface="Arial" panose="020B0604020202020204" pitchFamily="34" charset="0"/>
              <a:buChar char="•"/>
            </a:pPr>
            <a:r>
              <a:rPr lang="en-US" sz="900" b="1" dirty="0"/>
              <a:t>5% mean absolute error </a:t>
            </a:r>
            <a:r>
              <a:rPr lang="en-US" sz="900" dirty="0"/>
              <a:t>with respect to government survey data achieved</a:t>
            </a:r>
            <a:r>
              <a:rPr lang="en-US" sz="900" b="1" dirty="0"/>
              <a:t> </a:t>
            </a:r>
            <a:r>
              <a:rPr lang="en-US" sz="900" dirty="0"/>
              <a:t>on Brazilian schools predicted to have less than 30% connectivity      </a:t>
            </a:r>
            <a:endParaRPr lang="en-GB" sz="3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3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b="1" dirty="0"/>
              <a:t>2% mean absolute error</a:t>
            </a:r>
            <a:r>
              <a:rPr lang="en-GB" sz="900" dirty="0"/>
              <a:t> achieved on Philippine schools with model re-training on Philippine survey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900" b="1" dirty="0"/>
          </a:p>
          <a:p>
            <a:pPr marL="190500" indent="-171450">
              <a:buSzPts val="900"/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19050">
              <a:buSzPts val="900"/>
            </a:pPr>
            <a:endParaRPr lang="en-US" sz="900" b="1" dirty="0"/>
          </a:p>
          <a:p>
            <a:pPr marL="19050">
              <a:buSzPts val="900"/>
            </a:pPr>
            <a:endParaRPr lang="en-US" sz="900" dirty="0"/>
          </a:p>
          <a:p>
            <a:pPr marL="19050" lvl="8">
              <a:buSzPts val="900"/>
            </a:pPr>
            <a:endParaRPr lang="en-US" sz="900" dirty="0"/>
          </a:p>
        </p:txBody>
      </p:sp>
      <p:pic>
        <p:nvPicPr>
          <p:cNvPr id="100" name="Google Shape;100;ge9df7ae14b_0_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7575"/>
            <a:ext cx="1705075" cy="893126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Rectangle 113">
            <a:extLst>
              <a:ext uri="{FF2B5EF4-FFF2-40B4-BE49-F238E27FC236}">
                <a16:creationId xmlns:a16="http://schemas.microsoft.com/office/drawing/2014/main" id="{7D104BC3-180F-304B-AEA5-D17E0E1C2853}"/>
              </a:ext>
            </a:extLst>
          </p:cNvPr>
          <p:cNvSpPr/>
          <p:nvPr/>
        </p:nvSpPr>
        <p:spPr>
          <a:xfrm>
            <a:off x="57672" y="4188687"/>
            <a:ext cx="2947143" cy="69249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GB" sz="900" dirty="0"/>
              <a:t>We developed an automatic data gathering package that implements web scraping on any given country to obtain: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900" dirty="0"/>
          </a:p>
          <a:p>
            <a:endParaRPr lang="en-GB" sz="300" dirty="0"/>
          </a:p>
        </p:txBody>
      </p:sp>
      <p:sp>
        <p:nvSpPr>
          <p:cNvPr id="115" name="Google Shape;26;ge9df7ae14b_0_82">
            <a:extLst>
              <a:ext uri="{FF2B5EF4-FFF2-40B4-BE49-F238E27FC236}">
                <a16:creationId xmlns:a16="http://schemas.microsoft.com/office/drawing/2014/main" id="{56FBE52F-6B28-434B-A9C0-2ED8E559FECE}"/>
              </a:ext>
            </a:extLst>
          </p:cNvPr>
          <p:cNvSpPr txBox="1"/>
          <p:nvPr/>
        </p:nvSpPr>
        <p:spPr>
          <a:xfrm>
            <a:off x="3155610" y="1223934"/>
            <a:ext cx="715569" cy="226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500" tIns="22500" rIns="22500" bIns="225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endParaRPr sz="900"/>
          </a:p>
          <a:p>
            <a:pPr marL="0" marR="0" lvl="1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954D87D6-4528-F045-A5C1-3FF3F93AE943}"/>
              </a:ext>
            </a:extLst>
          </p:cNvPr>
          <p:cNvSpPr/>
          <p:nvPr/>
        </p:nvSpPr>
        <p:spPr>
          <a:xfrm>
            <a:off x="6479842" y="3890984"/>
            <a:ext cx="2570736" cy="170816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b="1" dirty="0"/>
              <a:t>ITU will continue applying</a:t>
            </a:r>
            <a:r>
              <a:rPr lang="en-US" sz="900" dirty="0"/>
              <a:t> our solutions to </a:t>
            </a:r>
            <a:r>
              <a:rPr lang="en-US" sz="900" b="1" dirty="0"/>
              <a:t>different developing nations </a:t>
            </a:r>
            <a:r>
              <a:rPr lang="en-US" sz="900" dirty="0"/>
              <a:t>and use the results to </a:t>
            </a:r>
            <a:r>
              <a:rPr lang="en-US" sz="900" b="1" dirty="0"/>
              <a:t>inform policy development</a:t>
            </a:r>
            <a:r>
              <a:rPr lang="en-US" sz="900" dirty="0"/>
              <a:t>.</a:t>
            </a:r>
            <a:endParaRPr lang="en-US" sz="900" b="1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3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A natural extension to this project would be to </a:t>
            </a:r>
            <a:r>
              <a:rPr lang="en-US" sz="900" b="1" dirty="0"/>
              <a:t>train a multi-national model </a:t>
            </a:r>
            <a:r>
              <a:rPr lang="en-US" sz="900" dirty="0"/>
              <a:t>across multiple countries, which can then </a:t>
            </a:r>
            <a:r>
              <a:rPr lang="en-US" sz="900" b="1" dirty="0"/>
              <a:t>include national indicators</a:t>
            </a:r>
            <a:r>
              <a:rPr lang="en-US" sz="900" dirty="0"/>
              <a:t> as predictors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3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Our work is </a:t>
            </a:r>
            <a:r>
              <a:rPr lang="en-US" sz="900" b="1" dirty="0"/>
              <a:t>open sourced </a:t>
            </a:r>
            <a:r>
              <a:rPr lang="en-US" sz="900" dirty="0"/>
              <a:t>on GitHub to help other organizations and institutions </a:t>
            </a:r>
            <a:r>
              <a:rPr lang="en-US" sz="900" b="1" dirty="0"/>
              <a:t>better map offline populations</a:t>
            </a:r>
            <a:endParaRPr lang="en-US" sz="9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900" dirty="0"/>
          </a:p>
        </p:txBody>
      </p:sp>
      <p:grpSp>
        <p:nvGrpSpPr>
          <p:cNvPr id="59" name="Google Shape;49;ge9df7ae14b_0_82">
            <a:extLst>
              <a:ext uri="{FF2B5EF4-FFF2-40B4-BE49-F238E27FC236}">
                <a16:creationId xmlns:a16="http://schemas.microsoft.com/office/drawing/2014/main" id="{0F7186A2-105F-C94F-85B4-77792878A03E}"/>
              </a:ext>
            </a:extLst>
          </p:cNvPr>
          <p:cNvGrpSpPr/>
          <p:nvPr/>
        </p:nvGrpSpPr>
        <p:grpSpPr>
          <a:xfrm>
            <a:off x="6101274" y="883621"/>
            <a:ext cx="2894889" cy="372062"/>
            <a:chOff x="193225" y="5657522"/>
            <a:chExt cx="10603259" cy="1419000"/>
          </a:xfrm>
        </p:grpSpPr>
        <p:sp>
          <p:nvSpPr>
            <p:cNvPr id="60" name="Google Shape;50;ge9df7ae14b_0_82">
              <a:extLst>
                <a:ext uri="{FF2B5EF4-FFF2-40B4-BE49-F238E27FC236}">
                  <a16:creationId xmlns:a16="http://schemas.microsoft.com/office/drawing/2014/main" id="{140390A3-5B78-5843-A863-4965A8EE71C9}"/>
                </a:ext>
              </a:extLst>
            </p:cNvPr>
            <p:cNvSpPr txBox="1"/>
            <p:nvPr/>
          </p:nvSpPr>
          <p:spPr>
            <a:xfrm>
              <a:off x="193225" y="5657522"/>
              <a:ext cx="10058399" cy="14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2500" tIns="22500" rIns="22500" bIns="225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lang="en-US" dirty="0">
                  <a:latin typeface="Oswald"/>
                  <a:ea typeface="Oswald"/>
                  <a:cs typeface="Oswald"/>
                  <a:sym typeface="Oswald"/>
                </a:rPr>
                <a:t>Discussion</a:t>
              </a:r>
              <a:endParaRPr b="0" i="0" u="none" strike="noStrike" cap="none" dirty="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  <p:cxnSp>
          <p:nvCxnSpPr>
            <p:cNvPr id="61" name="Google Shape;51;ge9df7ae14b_0_82">
              <a:extLst>
                <a:ext uri="{FF2B5EF4-FFF2-40B4-BE49-F238E27FC236}">
                  <a16:creationId xmlns:a16="http://schemas.microsoft.com/office/drawing/2014/main" id="{87C5C907-C7D7-9641-BED5-F25E1C177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8745" y="6761500"/>
              <a:ext cx="10447739" cy="23688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4" name="Rectangle 63">
            <a:extLst>
              <a:ext uri="{FF2B5EF4-FFF2-40B4-BE49-F238E27FC236}">
                <a16:creationId xmlns:a16="http://schemas.microsoft.com/office/drawing/2014/main" id="{FEDA48B5-2B39-9B46-A07F-AF68FC383019}"/>
              </a:ext>
            </a:extLst>
          </p:cNvPr>
          <p:cNvSpPr/>
          <p:nvPr/>
        </p:nvSpPr>
        <p:spPr>
          <a:xfrm>
            <a:off x="6435726" y="1264613"/>
            <a:ext cx="1784995" cy="96949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171450" indent="-171450">
              <a:buFont typeface="Arial,Sans-Serif" panose="020B0604020202020204" pitchFamily="34" charset="0"/>
              <a:buChar char="•"/>
            </a:pPr>
            <a:r>
              <a:rPr lang="en-GB" sz="900" b="1" dirty="0"/>
              <a:t>Global Human Modification Index </a:t>
            </a:r>
            <a:r>
              <a:rPr lang="en-GB" sz="900" dirty="0"/>
              <a:t>(shown right)</a:t>
            </a:r>
            <a:r>
              <a:rPr lang="en-GB" sz="900" b="1" dirty="0"/>
              <a:t> </a:t>
            </a:r>
            <a:r>
              <a:rPr lang="en-GB" sz="900" dirty="0"/>
              <a:t>and </a:t>
            </a:r>
            <a:r>
              <a:rPr lang="en-GB" sz="900" b="1" dirty="0"/>
              <a:t>Monthly</a:t>
            </a:r>
            <a:r>
              <a:rPr lang="en-GB" sz="900" dirty="0"/>
              <a:t> </a:t>
            </a:r>
            <a:r>
              <a:rPr lang="en-GB" sz="900" b="1" dirty="0"/>
              <a:t>Facebook Users</a:t>
            </a:r>
            <a:r>
              <a:rPr lang="en-GB" sz="900" dirty="0"/>
              <a:t> were two of our most important predictive features</a:t>
            </a:r>
          </a:p>
          <a:p>
            <a:endParaRPr lang="en-US" sz="3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63CA0A3-718F-6448-9B50-AB63082C2523}"/>
              </a:ext>
            </a:extLst>
          </p:cNvPr>
          <p:cNvGrpSpPr/>
          <p:nvPr/>
        </p:nvGrpSpPr>
        <p:grpSpPr>
          <a:xfrm>
            <a:off x="1693872" y="529660"/>
            <a:ext cx="5900767" cy="274189"/>
            <a:chOff x="1837648" y="528904"/>
            <a:chExt cx="5900767" cy="274189"/>
          </a:xfrm>
        </p:grpSpPr>
        <p:sp>
          <p:nvSpPr>
            <p:cNvPr id="106" name="Google Shape;34;p1">
              <a:extLst>
                <a:ext uri="{FF2B5EF4-FFF2-40B4-BE49-F238E27FC236}">
                  <a16:creationId xmlns:a16="http://schemas.microsoft.com/office/drawing/2014/main" id="{DF6685C5-C823-6A4B-9ABB-5C816B56C84F}"/>
                </a:ext>
              </a:extLst>
            </p:cNvPr>
            <p:cNvSpPr txBox="1"/>
            <p:nvPr/>
          </p:nvSpPr>
          <p:spPr>
            <a:xfrm>
              <a:off x="2782192" y="540821"/>
              <a:ext cx="773962" cy="252695"/>
            </a:xfrm>
            <a:prstGeom prst="rect">
              <a:avLst/>
            </a:prstGeom>
            <a:solidFill>
              <a:srgbClr val="34495E"/>
            </a:solidFill>
            <a:ln>
              <a:noFill/>
            </a:ln>
          </p:spPr>
          <p:txBody>
            <a:bodyPr spcFirstLastPara="1" wrap="square" lIns="11018" tIns="11018" rIns="11018" bIns="11018" anchor="ctr" anchorCtr="0">
              <a:noAutofit/>
            </a:bodyPr>
            <a:lstStyle/>
            <a:p>
              <a:pPr algn="ctr">
                <a:buClr>
                  <a:schemeClr val="dk1"/>
                </a:buClr>
                <a:buSzPts val="2700"/>
              </a:pPr>
              <a:r>
                <a:rPr lang="en-GB" sz="800" b="1" dirty="0">
                  <a:solidFill>
                    <a:schemeClr val="lt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Jonathan Cook</a:t>
              </a:r>
              <a:endParaRPr sz="800" dirty="0">
                <a:solidFill>
                  <a:schemeClr val="dk1"/>
                </a:solidFill>
              </a:endParaRPr>
            </a:p>
            <a:p>
              <a:pPr algn="ctr">
                <a:buSzPts val="2200"/>
              </a:pPr>
              <a:r>
                <a:rPr lang="en-US" sz="700" i="1" dirty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Fellow</a:t>
              </a:r>
              <a:endParaRPr sz="700" i="1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07" name="Google Shape;35;p1">
              <a:extLst>
                <a:ext uri="{FF2B5EF4-FFF2-40B4-BE49-F238E27FC236}">
                  <a16:creationId xmlns:a16="http://schemas.microsoft.com/office/drawing/2014/main" id="{FE95AA04-83CE-064C-8D13-BD17FA6467AC}"/>
                </a:ext>
              </a:extLst>
            </p:cNvPr>
            <p:cNvSpPr txBox="1"/>
            <p:nvPr/>
          </p:nvSpPr>
          <p:spPr>
            <a:xfrm>
              <a:off x="3873602" y="550398"/>
              <a:ext cx="595852" cy="252695"/>
            </a:xfrm>
            <a:prstGeom prst="rect">
              <a:avLst/>
            </a:prstGeom>
            <a:solidFill>
              <a:srgbClr val="34495E"/>
            </a:solidFill>
            <a:ln>
              <a:noFill/>
            </a:ln>
          </p:spPr>
          <p:txBody>
            <a:bodyPr spcFirstLastPara="1" wrap="square" lIns="11018" tIns="11018" rIns="11018" bIns="11018" anchor="ctr" anchorCtr="0">
              <a:noAutofit/>
            </a:bodyPr>
            <a:lstStyle/>
            <a:p>
              <a:pPr algn="ctr">
                <a:buClr>
                  <a:schemeClr val="dk1"/>
                </a:buClr>
                <a:buSzPts val="2700"/>
              </a:pPr>
              <a:r>
                <a:rPr lang="en-GB" sz="800" b="1" dirty="0" err="1">
                  <a:solidFill>
                    <a:schemeClr val="lt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Utku</a:t>
              </a:r>
              <a:r>
                <a:rPr lang="en-GB" sz="800" b="1" dirty="0">
                  <a:solidFill>
                    <a:schemeClr val="lt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Can </a:t>
              </a:r>
              <a:r>
                <a:rPr lang="en-GB" sz="800" b="1" dirty="0" err="1">
                  <a:solidFill>
                    <a:schemeClr val="lt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Öztürk</a:t>
              </a:r>
              <a:endParaRPr sz="800" b="1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algn="ctr">
                <a:buSzPts val="2200"/>
              </a:pPr>
              <a:r>
                <a:rPr lang="en-US" sz="700" i="1" dirty="0">
                  <a:solidFill>
                    <a:schemeClr val="lt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Fellow</a:t>
              </a:r>
              <a:endParaRPr sz="700" i="1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08" name="Google Shape;37;p1">
              <a:extLst>
                <a:ext uri="{FF2B5EF4-FFF2-40B4-BE49-F238E27FC236}">
                  <a16:creationId xmlns:a16="http://schemas.microsoft.com/office/drawing/2014/main" id="{DC22DA2A-B797-4C46-A487-DB1D7551D2A1}"/>
                </a:ext>
              </a:extLst>
            </p:cNvPr>
            <p:cNvSpPr txBox="1"/>
            <p:nvPr/>
          </p:nvSpPr>
          <p:spPr>
            <a:xfrm>
              <a:off x="4786902" y="539013"/>
              <a:ext cx="838842" cy="245633"/>
            </a:xfrm>
            <a:prstGeom prst="rect">
              <a:avLst/>
            </a:prstGeom>
            <a:solidFill>
              <a:srgbClr val="34495E"/>
            </a:solidFill>
            <a:ln>
              <a:noFill/>
            </a:ln>
          </p:spPr>
          <p:txBody>
            <a:bodyPr spcFirstLastPara="1" wrap="square" lIns="11018" tIns="11018" rIns="11018" bIns="11018" anchor="ctr" anchorCtr="0">
              <a:noAutofit/>
            </a:bodyPr>
            <a:lstStyle/>
            <a:p>
              <a:pPr algn="ctr">
                <a:buClr>
                  <a:schemeClr val="dk1"/>
                </a:buClr>
                <a:buSzPts val="2700"/>
              </a:pPr>
              <a:r>
                <a:rPr lang="en-GB" sz="800" b="1" dirty="0">
                  <a:solidFill>
                    <a:schemeClr val="lt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Tova Perlman</a:t>
              </a:r>
              <a:endParaRPr sz="800" b="1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algn="ctr">
                <a:buSzPts val="2200"/>
              </a:pPr>
              <a:r>
                <a:rPr lang="en-US" sz="700" i="1" dirty="0">
                  <a:solidFill>
                    <a:schemeClr val="lt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Fellow</a:t>
              </a:r>
              <a:endParaRPr sz="700" i="1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09" name="Google Shape;39;p1">
              <a:extLst>
                <a:ext uri="{FF2B5EF4-FFF2-40B4-BE49-F238E27FC236}">
                  <a16:creationId xmlns:a16="http://schemas.microsoft.com/office/drawing/2014/main" id="{F2F2AEA0-98E6-3446-86A0-1A5EFA07019D}"/>
                </a:ext>
              </a:extLst>
            </p:cNvPr>
            <p:cNvSpPr txBox="1"/>
            <p:nvPr/>
          </p:nvSpPr>
          <p:spPr>
            <a:xfrm>
              <a:off x="1837648" y="549735"/>
              <a:ext cx="627042" cy="252695"/>
            </a:xfrm>
            <a:prstGeom prst="rect">
              <a:avLst/>
            </a:prstGeom>
            <a:solidFill>
              <a:srgbClr val="34495E"/>
            </a:solidFill>
            <a:ln>
              <a:noFill/>
            </a:ln>
          </p:spPr>
          <p:txBody>
            <a:bodyPr spcFirstLastPara="1" wrap="square" lIns="11018" tIns="11018" rIns="11018" bIns="11018" anchor="ctr" anchorCtr="0">
              <a:noAutofit/>
            </a:bodyPr>
            <a:lstStyle/>
            <a:p>
              <a:pPr algn="ctr">
                <a:buSzPts val="2700"/>
              </a:pPr>
              <a:r>
                <a:rPr lang="en-GB" sz="800" b="1" dirty="0">
                  <a:solidFill>
                    <a:schemeClr val="bg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Jacob Beck</a:t>
              </a:r>
              <a:endParaRPr sz="8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algn="ctr">
                <a:buSzPts val="2200"/>
              </a:pPr>
              <a:r>
                <a:rPr lang="en-US" sz="700" i="1" dirty="0">
                  <a:solidFill>
                    <a:schemeClr val="bg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Fellow</a:t>
              </a:r>
              <a:endParaRPr sz="8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10" name="Google Shape;40;p1">
              <a:extLst>
                <a:ext uri="{FF2B5EF4-FFF2-40B4-BE49-F238E27FC236}">
                  <a16:creationId xmlns:a16="http://schemas.microsoft.com/office/drawing/2014/main" id="{7B4F9A9C-473A-F04F-9F7B-B9D355FB0703}"/>
                </a:ext>
              </a:extLst>
            </p:cNvPr>
            <p:cNvSpPr txBox="1"/>
            <p:nvPr/>
          </p:nvSpPr>
          <p:spPr>
            <a:xfrm>
              <a:off x="5943192" y="535481"/>
              <a:ext cx="703813" cy="252695"/>
            </a:xfrm>
            <a:prstGeom prst="rect">
              <a:avLst/>
            </a:prstGeom>
            <a:solidFill>
              <a:srgbClr val="34495E"/>
            </a:solidFill>
            <a:ln>
              <a:noFill/>
            </a:ln>
          </p:spPr>
          <p:txBody>
            <a:bodyPr spcFirstLastPara="1" wrap="square" lIns="11018" tIns="11018" rIns="11018" bIns="11018" anchor="ctr" anchorCtr="0">
              <a:noAutofit/>
            </a:bodyPr>
            <a:lstStyle/>
            <a:p>
              <a:pPr algn="ctr">
                <a:buClr>
                  <a:schemeClr val="dk1"/>
                </a:buClr>
                <a:buSzPts val="2700"/>
              </a:pPr>
              <a:r>
                <a:rPr lang="en-GB" sz="800" b="1" dirty="0">
                  <a:solidFill>
                    <a:schemeClr val="lt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Robert Hager</a:t>
              </a:r>
              <a:endParaRPr sz="800" b="1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algn="ctr">
                <a:buClr>
                  <a:schemeClr val="dk1"/>
                </a:buClr>
                <a:buSzPts val="2200"/>
              </a:pPr>
              <a:r>
                <a:rPr lang="en-US" sz="700" i="1" dirty="0">
                  <a:solidFill>
                    <a:schemeClr val="lt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Technical Mentor</a:t>
              </a:r>
              <a:endParaRPr sz="800" b="1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62" name="Google Shape;40;p1">
              <a:extLst>
                <a:ext uri="{FF2B5EF4-FFF2-40B4-BE49-F238E27FC236}">
                  <a16:creationId xmlns:a16="http://schemas.microsoft.com/office/drawing/2014/main" id="{35E68B62-4D5C-154F-8716-D0DF5DDDF433}"/>
                </a:ext>
              </a:extLst>
            </p:cNvPr>
            <p:cNvSpPr txBox="1"/>
            <p:nvPr/>
          </p:nvSpPr>
          <p:spPr>
            <a:xfrm>
              <a:off x="6964453" y="528904"/>
              <a:ext cx="773962" cy="252695"/>
            </a:xfrm>
            <a:prstGeom prst="rect">
              <a:avLst/>
            </a:prstGeom>
            <a:solidFill>
              <a:srgbClr val="34495E"/>
            </a:solidFill>
            <a:ln>
              <a:noFill/>
            </a:ln>
          </p:spPr>
          <p:txBody>
            <a:bodyPr spcFirstLastPara="1" wrap="square" lIns="11018" tIns="11018" rIns="11018" bIns="11018" anchor="ctr" anchorCtr="0">
              <a:noAutofit/>
            </a:bodyPr>
            <a:lstStyle/>
            <a:p>
              <a:pPr algn="ctr">
                <a:buClr>
                  <a:schemeClr val="dk1"/>
                </a:buClr>
                <a:buSzPts val="2700"/>
              </a:pPr>
              <a:r>
                <a:rPr lang="en-GB" sz="800" b="1" dirty="0">
                  <a:solidFill>
                    <a:schemeClr val="lt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Daniel Townsend</a:t>
              </a:r>
              <a:endParaRPr sz="800" b="1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algn="ctr">
                <a:buClr>
                  <a:schemeClr val="dk1"/>
                </a:buClr>
                <a:buSzPts val="2200"/>
              </a:pPr>
              <a:r>
                <a:rPr lang="en-US" sz="700" i="1" dirty="0">
                  <a:solidFill>
                    <a:schemeClr val="lt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Project Manager</a:t>
              </a:r>
              <a:endParaRPr sz="800" b="1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pic>
        <p:nvPicPr>
          <p:cNvPr id="63" name="Picture 2" descr="Giga – Connect every school to the Internet">
            <a:extLst>
              <a:ext uri="{FF2B5EF4-FFF2-40B4-BE49-F238E27FC236}">
                <a16:creationId xmlns:a16="http://schemas.microsoft.com/office/drawing/2014/main" id="{A8F0ABD7-6F35-764B-AA6B-CDE6CFBF23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9045" y="57812"/>
            <a:ext cx="1611653" cy="362118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pic>
        <p:nvPicPr>
          <p:cNvPr id="65" name="Picture 4" descr="Giga – Connect every school to the Internet">
            <a:extLst>
              <a:ext uri="{FF2B5EF4-FFF2-40B4-BE49-F238E27FC236}">
                <a16:creationId xmlns:a16="http://schemas.microsoft.com/office/drawing/2014/main" id="{B260CA90-6000-B446-AB03-D00DB8CCF1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0" y="1827292"/>
            <a:ext cx="484842" cy="538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2" descr="Giga – Connect every school to the Internet">
            <a:extLst>
              <a:ext uri="{FF2B5EF4-FFF2-40B4-BE49-F238E27FC236}">
                <a16:creationId xmlns:a16="http://schemas.microsoft.com/office/drawing/2014/main" id="{1E3B5244-9BD8-364F-B335-E8C944728F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0914" y="1249603"/>
            <a:ext cx="488805" cy="543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nternet premium icon">
            <a:extLst>
              <a:ext uri="{FF2B5EF4-FFF2-40B4-BE49-F238E27FC236}">
                <a16:creationId xmlns:a16="http://schemas.microsoft.com/office/drawing/2014/main" id="{4D51F1E5-4A6A-E54C-8DD1-43AA140CA6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02" y="2882969"/>
            <a:ext cx="384936" cy="38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nequality">
            <a:extLst>
              <a:ext uri="{FF2B5EF4-FFF2-40B4-BE49-F238E27FC236}">
                <a16:creationId xmlns:a16="http://schemas.microsoft.com/office/drawing/2014/main" id="{FC333CCD-7E55-0344-BC5B-A3BE4AC1DD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66" y="3441874"/>
            <a:ext cx="416677" cy="416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Facebook free icon">
            <a:extLst>
              <a:ext uri="{FF2B5EF4-FFF2-40B4-BE49-F238E27FC236}">
                <a16:creationId xmlns:a16="http://schemas.microsoft.com/office/drawing/2014/main" id="{D1E9B076-2B37-7F4F-99B7-E678058020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76" y="4723786"/>
            <a:ext cx="440448" cy="440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E3EBA823-6CD9-6E41-BA79-CBD8DBCA4557}"/>
              </a:ext>
            </a:extLst>
          </p:cNvPr>
          <p:cNvSpPr/>
          <p:nvPr/>
        </p:nvSpPr>
        <p:spPr>
          <a:xfrm>
            <a:off x="-48003" y="5133484"/>
            <a:ext cx="990606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GB" sz="800" dirty="0"/>
              <a:t>Facebook User Estimates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900" dirty="0"/>
          </a:p>
          <a:p>
            <a:endParaRPr lang="en-GB" sz="300" dirty="0"/>
          </a:p>
        </p:txBody>
      </p:sp>
      <p:pic>
        <p:nvPicPr>
          <p:cNvPr id="5" name="Graphic 4" descr="Cell Tower with solid fill">
            <a:extLst>
              <a:ext uri="{FF2B5EF4-FFF2-40B4-BE49-F238E27FC236}">
                <a16:creationId xmlns:a16="http://schemas.microsoft.com/office/drawing/2014/main" id="{1704FEEC-EC5B-0A4A-BA56-89C5525B189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21345" y="4638765"/>
            <a:ext cx="546324" cy="546324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69F9B324-226F-D644-BDCD-64CBCA372368}"/>
              </a:ext>
            </a:extLst>
          </p:cNvPr>
          <p:cNvSpPr/>
          <p:nvPr/>
        </p:nvSpPr>
        <p:spPr>
          <a:xfrm>
            <a:off x="678462" y="5131266"/>
            <a:ext cx="990606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GB" sz="800" dirty="0"/>
              <a:t>Cell Tower Coverage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900" dirty="0"/>
          </a:p>
          <a:p>
            <a:endParaRPr lang="en-GB" sz="300" dirty="0"/>
          </a:p>
        </p:txBody>
      </p:sp>
      <p:pic>
        <p:nvPicPr>
          <p:cNvPr id="8" name="Graphic 7" descr="Speedometer Low with solid fill">
            <a:extLst>
              <a:ext uri="{FF2B5EF4-FFF2-40B4-BE49-F238E27FC236}">
                <a16:creationId xmlns:a16="http://schemas.microsoft.com/office/drawing/2014/main" id="{A3F0687C-5C9F-7B4A-8868-B04C4B79995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603049" y="4617313"/>
            <a:ext cx="585491" cy="585491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9C29235F-E93C-274C-8193-4A52063B4BB4}"/>
              </a:ext>
            </a:extLst>
          </p:cNvPr>
          <p:cNvSpPr/>
          <p:nvPr/>
        </p:nvSpPr>
        <p:spPr>
          <a:xfrm>
            <a:off x="1390180" y="5110991"/>
            <a:ext cx="990606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GB" sz="800" dirty="0"/>
              <a:t>Internet</a:t>
            </a:r>
          </a:p>
          <a:p>
            <a:pPr algn="ctr"/>
            <a:r>
              <a:rPr lang="en-GB" sz="800" dirty="0"/>
              <a:t>Speeds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900" dirty="0"/>
          </a:p>
          <a:p>
            <a:endParaRPr lang="en-GB" sz="300" dirty="0"/>
          </a:p>
        </p:txBody>
      </p:sp>
      <p:pic>
        <p:nvPicPr>
          <p:cNvPr id="12" name="Graphic 11" descr="Satellite with solid fill">
            <a:extLst>
              <a:ext uri="{FF2B5EF4-FFF2-40B4-BE49-F238E27FC236}">
                <a16:creationId xmlns:a16="http://schemas.microsoft.com/office/drawing/2014/main" id="{1D42A9AA-C89B-8B45-8C5F-CC242F72D57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2378608" y="4678984"/>
            <a:ext cx="511883" cy="511883"/>
          </a:xfrm>
          <a:prstGeom prst="rect">
            <a:avLst/>
          </a:prstGeom>
        </p:spPr>
      </p:pic>
      <p:sp>
        <p:nvSpPr>
          <p:cNvPr id="69" name="Rectangle 68">
            <a:extLst>
              <a:ext uri="{FF2B5EF4-FFF2-40B4-BE49-F238E27FC236}">
                <a16:creationId xmlns:a16="http://schemas.microsoft.com/office/drawing/2014/main" id="{035023F2-CC84-F540-9504-FAB43358A24C}"/>
              </a:ext>
            </a:extLst>
          </p:cNvPr>
          <p:cNvSpPr/>
          <p:nvPr/>
        </p:nvSpPr>
        <p:spPr>
          <a:xfrm>
            <a:off x="2143113" y="5119980"/>
            <a:ext cx="990606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GB" sz="800" dirty="0"/>
              <a:t>Satellite</a:t>
            </a:r>
          </a:p>
          <a:p>
            <a:pPr algn="ctr"/>
            <a:r>
              <a:rPr lang="en-GB" sz="800" dirty="0"/>
              <a:t>Imagery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900" dirty="0"/>
          </a:p>
          <a:p>
            <a:endParaRPr lang="en-GB" sz="300" dirty="0"/>
          </a:p>
        </p:txBody>
      </p:sp>
      <p:sp>
        <p:nvSpPr>
          <p:cNvPr id="71" name="Google Shape;27;ge9df7ae14b_0_82">
            <a:extLst>
              <a:ext uri="{FF2B5EF4-FFF2-40B4-BE49-F238E27FC236}">
                <a16:creationId xmlns:a16="http://schemas.microsoft.com/office/drawing/2014/main" id="{08E294FA-0414-6A4B-A171-833922FC3DD1}"/>
              </a:ext>
            </a:extLst>
          </p:cNvPr>
          <p:cNvSpPr txBox="1"/>
          <p:nvPr/>
        </p:nvSpPr>
        <p:spPr>
          <a:xfrm>
            <a:off x="3598030" y="1273866"/>
            <a:ext cx="2370162" cy="148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500" tIns="22500" rIns="22500" bIns="22500" anchor="t" anchorCtr="0">
            <a:no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900" dirty="0"/>
              <a:t>We experimented with both </a:t>
            </a:r>
            <a:r>
              <a:rPr lang="en-GB" sz="900" b="1" dirty="0"/>
              <a:t>regression</a:t>
            </a:r>
            <a:r>
              <a:rPr lang="en-GB" sz="900" dirty="0"/>
              <a:t> and binning </a:t>
            </a:r>
            <a:r>
              <a:rPr lang="en-GB" sz="900" b="1" dirty="0"/>
              <a:t>classification</a:t>
            </a:r>
            <a:r>
              <a:rPr lang="en-GB" sz="900" dirty="0"/>
              <a:t> models for the prediction of offline populations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3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900" dirty="0"/>
              <a:t>We found performance in the regression task was far better</a:t>
            </a:r>
          </a:p>
          <a:p>
            <a:pPr lvl="0"/>
            <a:endParaRPr lang="en-US" sz="3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900" b="1" dirty="0" err="1"/>
              <a:t>XGBoost</a:t>
            </a:r>
            <a:r>
              <a:rPr lang="en-GB" sz="900" dirty="0"/>
              <a:t> was our best performing model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3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900" dirty="0"/>
              <a:t>We utilised a custom evaluation metric that optimises performance for cases where </a:t>
            </a:r>
            <a:r>
              <a:rPr lang="en-GB" sz="900" b="1" dirty="0"/>
              <a:t>Internet connectivity is &lt; 30%</a:t>
            </a:r>
          </a:p>
        </p:txBody>
      </p:sp>
      <p:pic>
        <p:nvPicPr>
          <p:cNvPr id="4" name="Picture 2" descr="Machine learning free icon">
            <a:extLst>
              <a:ext uri="{FF2B5EF4-FFF2-40B4-BE49-F238E27FC236}">
                <a16:creationId xmlns:a16="http://schemas.microsoft.com/office/drawing/2014/main" id="{4942528D-45FE-D444-995B-568F0A934C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6881" y="1325138"/>
            <a:ext cx="423588" cy="423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edal free icon">
            <a:extLst>
              <a:ext uri="{FF2B5EF4-FFF2-40B4-BE49-F238E27FC236}">
                <a16:creationId xmlns:a16="http://schemas.microsoft.com/office/drawing/2014/main" id="{1C038B8B-B01C-7042-BBAD-B449643AC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6881" y="1932827"/>
            <a:ext cx="432813" cy="43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chool premium icon">
            <a:extLst>
              <a:ext uri="{FF2B5EF4-FFF2-40B4-BE49-F238E27FC236}">
                <a16:creationId xmlns:a16="http://schemas.microsoft.com/office/drawing/2014/main" id="{FEDDF634-B99D-4D4F-9EB1-062BCCFF7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4132" y="3702137"/>
            <a:ext cx="416407" cy="416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Precision free icon">
            <a:extLst>
              <a:ext uri="{FF2B5EF4-FFF2-40B4-BE49-F238E27FC236}">
                <a16:creationId xmlns:a16="http://schemas.microsoft.com/office/drawing/2014/main" id="{60B02645-49A0-2E45-B8FE-F66B453FD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7889" y="3213673"/>
            <a:ext cx="390075" cy="39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 descr="page1image30531712">
            <a:extLst>
              <a:ext uri="{FF2B5EF4-FFF2-40B4-BE49-F238E27FC236}">
                <a16:creationId xmlns:a16="http://schemas.microsoft.com/office/drawing/2014/main" id="{D1633410-E124-EE41-ADBB-7359253C1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0013" y="1263226"/>
            <a:ext cx="806150" cy="791669"/>
          </a:xfrm>
          <a:prstGeom prst="rect">
            <a:avLst/>
          </a:prstGeom>
          <a:noFill/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61E830B2-366C-DC4A-A2E6-35F1C474F55A}"/>
              </a:ext>
            </a:extLst>
          </p:cNvPr>
          <p:cNvSpPr/>
          <p:nvPr/>
        </p:nvSpPr>
        <p:spPr>
          <a:xfrm>
            <a:off x="6433703" y="2121330"/>
            <a:ext cx="2678134" cy="141577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171450" indent="-171450">
              <a:buFont typeface="Arial,Sans-Serif" panose="020B0604020202020204" pitchFamily="34" charset="0"/>
              <a:buChar char="•"/>
            </a:pPr>
            <a:r>
              <a:rPr lang="en-GB" sz="900" dirty="0"/>
              <a:t>The Brazilian survey provides connectivity statistics on just </a:t>
            </a:r>
            <a:r>
              <a:rPr lang="en-GB" sz="900" b="1" dirty="0"/>
              <a:t>25 thousand households </a:t>
            </a:r>
            <a:r>
              <a:rPr lang="en-GB" sz="900" dirty="0"/>
              <a:t>– our model, trained on this data, can be trusted to give connectivity predictions for all </a:t>
            </a:r>
            <a:r>
              <a:rPr lang="en-GB" sz="900" b="1" dirty="0"/>
              <a:t>73 million Brazilian households</a:t>
            </a:r>
            <a:endParaRPr lang="en-GB" sz="900" dirty="0"/>
          </a:p>
          <a:p>
            <a:endParaRPr lang="en-US" sz="300" dirty="0"/>
          </a:p>
          <a:p>
            <a:pPr marL="171450" indent="-171450">
              <a:buFont typeface="Arial,Sans-Serif" panose="020B0604020202020204" pitchFamily="34" charset="0"/>
              <a:buChar char="•"/>
            </a:pPr>
            <a:r>
              <a:rPr lang="en-GB" sz="900" dirty="0"/>
              <a:t>While our model performs well in new countries with re-training, the errors are higher if one takes the model trained on Brazil and applies it to the Philippines</a:t>
            </a:r>
            <a:endParaRPr lang="en-GB" sz="300" dirty="0"/>
          </a:p>
          <a:p>
            <a:endParaRPr lang="en-GB" sz="200" b="1" dirty="0"/>
          </a:p>
        </p:txBody>
      </p:sp>
      <p:pic>
        <p:nvPicPr>
          <p:cNvPr id="1039" name="Picture 15" descr="Analytics free icon">
            <a:extLst>
              <a:ext uri="{FF2B5EF4-FFF2-40B4-BE49-F238E27FC236}">
                <a16:creationId xmlns:a16="http://schemas.microsoft.com/office/drawing/2014/main" id="{154419D1-6DE8-E647-AEF0-1818DA1FE0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1752" y="1525494"/>
            <a:ext cx="328090" cy="328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1" name="Picture 17" descr="Rise free icon">
            <a:extLst>
              <a:ext uri="{FF2B5EF4-FFF2-40B4-BE49-F238E27FC236}">
                <a16:creationId xmlns:a16="http://schemas.microsoft.com/office/drawing/2014/main" id="{38C3458E-61D1-7947-AEFB-1D627C3D64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3734" y="2471436"/>
            <a:ext cx="379913" cy="379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3" name="Picture 19" descr="Planet earth free icon">
            <a:extLst>
              <a:ext uri="{FF2B5EF4-FFF2-40B4-BE49-F238E27FC236}">
                <a16:creationId xmlns:a16="http://schemas.microsoft.com/office/drawing/2014/main" id="{AB07A0F1-556B-C042-9022-7DB758826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191438" y="4158769"/>
            <a:ext cx="320368" cy="320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7" name="Picture 23" descr="Help">
            <a:extLst>
              <a:ext uri="{FF2B5EF4-FFF2-40B4-BE49-F238E27FC236}">
                <a16:creationId xmlns:a16="http://schemas.microsoft.com/office/drawing/2014/main" id="{AE765E19-0E1E-9247-96F9-09F04648E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202707" y="4847126"/>
            <a:ext cx="331637" cy="331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F1AE4526-B9E9-0949-9067-3DB7C7582BDC}"/>
              </a:ext>
            </a:extLst>
          </p:cNvPr>
          <p:cNvGrpSpPr/>
          <p:nvPr/>
        </p:nvGrpSpPr>
        <p:grpSpPr>
          <a:xfrm>
            <a:off x="3661499" y="4199440"/>
            <a:ext cx="1821002" cy="1193436"/>
            <a:chOff x="3868488" y="4225210"/>
            <a:chExt cx="1422603" cy="1193436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CDBE0D1-68A1-D148-A348-155E7940A448}"/>
                </a:ext>
              </a:extLst>
            </p:cNvPr>
            <p:cNvGrpSpPr/>
            <p:nvPr/>
          </p:nvGrpSpPr>
          <p:grpSpPr>
            <a:xfrm>
              <a:off x="3918801" y="4249978"/>
              <a:ext cx="1251429" cy="1122623"/>
              <a:chOff x="3970965" y="4241463"/>
              <a:chExt cx="1301688" cy="1149550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7C401A18-E282-964F-B1BB-4BF612299AF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5"/>
              <a:srcRect l="33226" t="20475" r="35019" b="16678"/>
              <a:stretch/>
            </p:blipFill>
            <p:spPr>
              <a:xfrm>
                <a:off x="3970965" y="4257674"/>
                <a:ext cx="1066169" cy="1125970"/>
              </a:xfrm>
              <a:prstGeom prst="rect">
                <a:avLst/>
              </a:prstGeom>
            </p:spPr>
          </p:pic>
          <p:pic>
            <p:nvPicPr>
              <p:cNvPr id="13" name="Picture 12" descr="A screenshot of a map&#10;&#10;Description automatically generated with medium confidence">
                <a:extLst>
                  <a:ext uri="{FF2B5EF4-FFF2-40B4-BE49-F238E27FC236}">
                    <a16:creationId xmlns:a16="http://schemas.microsoft.com/office/drawing/2014/main" id="{EE62328F-8E2E-3D4E-AF75-D7911A84582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5"/>
              <a:srcRect l="91935" t="18312" r="1527" b="14646"/>
              <a:stretch/>
            </p:blipFill>
            <p:spPr>
              <a:xfrm>
                <a:off x="5062547" y="4241463"/>
                <a:ext cx="210106" cy="1149550"/>
              </a:xfrm>
              <a:prstGeom prst="rect">
                <a:avLst/>
              </a:prstGeom>
            </p:spPr>
          </p:pic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B430313-572F-DB41-9955-CF406A168A2C}"/>
                </a:ext>
              </a:extLst>
            </p:cNvPr>
            <p:cNvSpPr/>
            <p:nvPr/>
          </p:nvSpPr>
          <p:spPr>
            <a:xfrm>
              <a:off x="3868488" y="4225210"/>
              <a:ext cx="1422603" cy="119343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4" descr="logo">
            <a:extLst>
              <a:ext uri="{FF2B5EF4-FFF2-40B4-BE49-F238E27FC236}">
                <a16:creationId xmlns:a16="http://schemas.microsoft.com/office/drawing/2014/main" id="{62159271-4B46-284E-B3FF-93814585E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1877" y="50716"/>
            <a:ext cx="312475" cy="440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ssg_template2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056111FCF7FBD439462215B4D1A3832" ma:contentTypeVersion="12" ma:contentTypeDescription="Create a new document." ma:contentTypeScope="" ma:versionID="44a61e902ca0193c734c02953ca3dda9">
  <xsd:schema xmlns:xsd="http://www.w3.org/2001/XMLSchema" xmlns:xs="http://www.w3.org/2001/XMLSchema" xmlns:p="http://schemas.microsoft.com/office/2006/metadata/properties" xmlns:ns2="a4225439-204c-496d-9cae-1d442bbcfd29" xmlns:ns3="a9460ae8-6436-4e33-80ef-f9d0b672b4b0" targetNamespace="http://schemas.microsoft.com/office/2006/metadata/properties" ma:root="true" ma:fieldsID="b9966fb645f666fccc72423c17987b3a" ns2:_="" ns3:_="">
    <xsd:import namespace="a4225439-204c-496d-9cae-1d442bbcfd29"/>
    <xsd:import namespace="a9460ae8-6436-4e33-80ef-f9d0b672b4b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225439-204c-496d-9cae-1d442bbcfd2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460ae8-6436-4e33-80ef-f9d0b672b4b0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AC28D90-F380-4ECD-B6C5-E6ED67AF16B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37F6A36-E81C-4159-9742-D01E208320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225439-204c-496d-9cae-1d442bbcfd29"/>
    <ds:schemaRef ds:uri="a9460ae8-6436-4e33-80ef-f9d0b672b4b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B7CF4AE-30BA-48CF-818B-6A1F50A2B6E1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563</TotalTime>
  <Words>393</Words>
  <Application>Microsoft Macintosh PowerPoint</Application>
  <PresentationFormat>On-screen Show (16:10)</PresentationFormat>
  <Paragraphs>60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Calibri</vt:lpstr>
      <vt:lpstr>Arial</vt:lpstr>
      <vt:lpstr>Helvetica Neue</vt:lpstr>
      <vt:lpstr>Arial,Sans-Serif</vt:lpstr>
      <vt:lpstr>Oswald</vt:lpstr>
      <vt:lpstr>dssg_template2</vt:lpstr>
      <vt:lpstr>Mapping the World’s Offline Population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Forecasting quarterly unemployment  rate at the Kreis level in Germany</dc:title>
  <cp:lastModifiedBy>Cook, Jonathan</cp:lastModifiedBy>
  <cp:revision>70</cp:revision>
  <dcterms:modified xsi:type="dcterms:W3CDTF">2021-09-02T10:08:56Z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0x010100C056111FCF7FBD439462215B4D1A3832</vt:lpwstr>
  </property>
</Properties>
</file>

<file path=docProps/thumbnail.jpeg>
</file>